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</p:sldMasterIdLst>
  <p:notesMasterIdLst>
    <p:notesMasterId r:id="rId21"/>
  </p:notesMasterIdLst>
  <p:sldIdLst>
    <p:sldId id="256" r:id="rId4"/>
    <p:sldId id="257" r:id="rId5"/>
    <p:sldId id="258" r:id="rId6"/>
    <p:sldId id="259" r:id="rId7"/>
    <p:sldId id="271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69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B4092-4725-43D9-9BB0-90881A89E2C1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A098D-2474-4D90-A799-31C0512EE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4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AA098D-2474-4D90-A799-31C0512EE5D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24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325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27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21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0175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9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5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13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87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409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8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D2040-2EE6-4462-8CC9-365A619DF314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A975E-E52B-4735-B29B-02BCDEB569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21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projects.coe.uga.edu/epltt/images/2/23/EltModel.gi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projectfoundry.org/project-based-learning-explained/project-based-learning-lesson-plans.html" TargetMode="External"/><Relationship Id="rId13" Type="http://schemas.openxmlformats.org/officeDocument/2006/relationships/hyperlink" Target="http://www.bie.org/project_search/results/search&amp;project_search_channel=32&amp;ps_search_one=119&amp;category=119/" TargetMode="External"/><Relationship Id="rId3" Type="http://schemas.openxmlformats.org/officeDocument/2006/relationships/hyperlink" Target="http://wveis.k12.wv.us/teach21/public/project/MainMenu.cfm?tsele1=2&amp;tsele2=116" TargetMode="External"/><Relationship Id="rId7" Type="http://schemas.openxmlformats.org/officeDocument/2006/relationships/hyperlink" Target="http://www.bie.org/" TargetMode="External"/><Relationship Id="rId12" Type="http://schemas.openxmlformats.org/officeDocument/2006/relationships/hyperlink" Target="http://www.bie.org/project_search/results/search&amp;project_search_channel=32&amp;ps_search_one=127&amp;category=127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arningreviews.com/Project-Based-Learning-Lesson-Plans.html" TargetMode="External"/><Relationship Id="rId11" Type="http://schemas.openxmlformats.org/officeDocument/2006/relationships/hyperlink" Target="http://www.bie.org/project_search/results/search&amp;project_search_channel=32&amp;ps_search_one=79&amp;ps_search_two=117&amp;category=79&amp;&amp;117/" TargetMode="External"/><Relationship Id="rId5" Type="http://schemas.openxmlformats.org/officeDocument/2006/relationships/hyperlink" Target="http://pbl-online.org/" TargetMode="External"/><Relationship Id="rId10" Type="http://schemas.openxmlformats.org/officeDocument/2006/relationships/hyperlink" Target="http://www.ed.psu.edu/educ/news/news-items-folder/cell-phone-towers" TargetMode="External"/><Relationship Id="rId4" Type="http://schemas.openxmlformats.org/officeDocument/2006/relationships/hyperlink" Target="http://www.mrsoshouse.com/pbl/pblin.html" TargetMode="External"/><Relationship Id="rId9" Type="http://schemas.openxmlformats.org/officeDocument/2006/relationships/hyperlink" Target="http://kidseducationalwebsites.blogspot.com/2011/01/pbl-examples-of-science-lesson-ideas.html" TargetMode="External"/><Relationship Id="rId14" Type="http://schemas.openxmlformats.org/officeDocument/2006/relationships/hyperlink" Target="http://www.bie.org/project_search/results/search&amp;project_search_channel=32&amp;ps_search_one=155&amp;category=155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bc.com/saturday-night-live/video/high-school-musical-4/n12490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Thermostat or Thermometer</a:t>
            </a:r>
            <a:br>
              <a:rPr lang="en-US" dirty="0" smtClean="0"/>
            </a:br>
            <a:r>
              <a:rPr lang="en-US" dirty="0" smtClean="0"/>
              <a:t>Which Are You?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05000"/>
            <a:ext cx="6400800" cy="3733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81200"/>
            <a:ext cx="4271963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81200"/>
            <a:ext cx="3994944" cy="366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244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4"/>
            </a:pPr>
            <a:r>
              <a:rPr lang="en-US" dirty="0" smtClean="0">
                <a:latin typeface="Britannic Bold" pitchFamily="34" charset="0"/>
              </a:rPr>
              <a:t>Leadership Perspective</a:t>
            </a:r>
          </a:p>
          <a:p>
            <a:pPr marL="857250" lvl="1" indent="-457200"/>
            <a:r>
              <a:rPr lang="en-US" dirty="0" smtClean="0"/>
              <a:t>“Leadership is about disposition and not position” </a:t>
            </a:r>
            <a:r>
              <a:rPr lang="en-US" sz="2400" dirty="0" smtClean="0">
                <a:solidFill>
                  <a:srgbClr val="FF0000"/>
                </a:solidFill>
              </a:rPr>
              <a:t>(servant leadership)</a:t>
            </a:r>
          </a:p>
          <a:p>
            <a:pPr marL="857250" lvl="1" indent="-457200"/>
            <a:r>
              <a:rPr lang="en-US" dirty="0" smtClean="0"/>
              <a:t>Having a vision, prioritizing your agenda and seeing the big picture</a:t>
            </a:r>
          </a:p>
          <a:p>
            <a:pPr marL="857250" lvl="1" indent="-457200"/>
            <a:r>
              <a:rPr lang="en-US" dirty="0" smtClean="0"/>
              <a:t>Every grad NEEDS leadership skills.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67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that we know these are the needs, what is our role in helping to meet these needs?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i="1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EPIC Teaching</a:t>
            </a:r>
            <a:endParaRPr lang="en-US" sz="8800" b="1" i="1" dirty="0">
              <a:solidFill>
                <a:srgbClr val="00B050"/>
              </a:solidFill>
              <a:latin typeface="Andalus" pitchFamily="18" charset="-78"/>
              <a:cs typeface="Andalus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364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86"/>
            <a:ext cx="8229600" cy="838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EPIC</a:t>
            </a:r>
            <a:r>
              <a:rPr lang="en-US" dirty="0" smtClean="0"/>
              <a:t>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xperiential </a:t>
            </a:r>
          </a:p>
          <a:p>
            <a:pPr lvl="1"/>
            <a:r>
              <a:rPr lang="en-US" dirty="0" smtClean="0"/>
              <a:t>learn through authentic experiences</a:t>
            </a:r>
          </a:p>
          <a:p>
            <a:pPr lvl="1"/>
            <a:r>
              <a:rPr lang="en-US" dirty="0" smtClean="0"/>
              <a:t>Be the “guide on the side” not the “sage on the stage”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articipatory </a:t>
            </a:r>
            <a:r>
              <a:rPr lang="en-US" sz="2400" b="1" dirty="0" smtClean="0">
                <a:solidFill>
                  <a:srgbClr val="FF0000"/>
                </a:solidFill>
              </a:rPr>
              <a:t>(They are used to thinking that their input is important)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mage Rich </a:t>
            </a:r>
            <a:r>
              <a:rPr lang="en-US" sz="2600" b="1" dirty="0" smtClean="0">
                <a:solidFill>
                  <a:srgbClr val="FF0000"/>
                </a:solidFill>
              </a:rPr>
              <a:t>(They have been raised on images)</a:t>
            </a:r>
          </a:p>
          <a:p>
            <a:pPr lvl="1"/>
            <a:r>
              <a:rPr lang="en-US" dirty="0" smtClean="0"/>
              <a:t>Use images to anchor content</a:t>
            </a:r>
          </a:p>
          <a:p>
            <a:pPr lvl="1"/>
            <a:r>
              <a:rPr lang="en-US" dirty="0" smtClean="0"/>
              <a:t>It is the language of the 21</a:t>
            </a:r>
            <a:r>
              <a:rPr lang="en-US" baseline="30000" dirty="0" smtClean="0"/>
              <a:t>st</a:t>
            </a:r>
            <a:r>
              <a:rPr lang="en-US" dirty="0" smtClean="0"/>
              <a:t> century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onnected</a:t>
            </a:r>
          </a:p>
          <a:p>
            <a:pPr lvl="1"/>
            <a:r>
              <a:rPr lang="en-US" dirty="0" smtClean="0"/>
              <a:t>Group problem solving to satisfy their need to be connected socially and technologically </a:t>
            </a:r>
          </a:p>
          <a:p>
            <a:pPr marL="457200" lvl="1" indent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(Use technology in a redemptive way; not just for technology's sake)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2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Best Practice is to Put Them on </a:t>
            </a:r>
            <a:r>
              <a:rPr lang="en-US" b="1" dirty="0" smtClean="0">
                <a:solidFill>
                  <a:srgbClr val="FF0000"/>
                </a:solidFill>
              </a:rPr>
              <a:t>ICE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I</a:t>
            </a:r>
            <a:r>
              <a:rPr lang="en-US" dirty="0" smtClean="0">
                <a:latin typeface="Britannic Bold" pitchFamily="34" charset="0"/>
              </a:rPr>
              <a:t>mages</a:t>
            </a:r>
          </a:p>
          <a:p>
            <a:pPr lvl="1"/>
            <a:r>
              <a:rPr lang="en-US" i="1" dirty="0" smtClean="0"/>
              <a:t>Intentionally and thoughtfully </a:t>
            </a:r>
            <a:r>
              <a:rPr lang="en-US" dirty="0" smtClean="0"/>
              <a:t>select images that hook students</a:t>
            </a:r>
          </a:p>
          <a:p>
            <a:pPr lvl="1"/>
            <a:r>
              <a:rPr lang="en-US" dirty="0" smtClean="0"/>
              <a:t>Use powerful and age appropriate images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(Science can use discrepant events)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(Remember kids are immune to shocking images)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C</a:t>
            </a:r>
            <a:r>
              <a:rPr lang="en-US" dirty="0" smtClean="0">
                <a:latin typeface="Britannic Bold" pitchFamily="34" charset="0"/>
              </a:rPr>
              <a:t>onversations</a:t>
            </a:r>
          </a:p>
          <a:p>
            <a:pPr lvl="1"/>
            <a:r>
              <a:rPr lang="en-US" dirty="0" smtClean="0"/>
              <a:t>Images lead to the conversations about the content 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Britannic Bold" pitchFamily="34" charset="0"/>
              </a:rPr>
              <a:t>E</a:t>
            </a:r>
            <a:r>
              <a:rPr lang="en-US" dirty="0" smtClean="0">
                <a:latin typeface="Britannic Bold" pitchFamily="34" charset="0"/>
              </a:rPr>
              <a:t>xperiences</a:t>
            </a:r>
          </a:p>
          <a:p>
            <a:pPr lvl="1"/>
            <a:r>
              <a:rPr lang="en-US" dirty="0" smtClean="0"/>
              <a:t>Conversations lead to the experiences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4983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Britannic Bold" pitchFamily="34" charset="0"/>
              </a:rPr>
              <a:t>Problem-based learning</a:t>
            </a:r>
          </a:p>
          <a:p>
            <a:pPr lvl="1"/>
            <a:r>
              <a:rPr lang="en-US" dirty="0" smtClean="0"/>
              <a:t>real life problems; authentic experiences</a:t>
            </a:r>
          </a:p>
          <a:p>
            <a:r>
              <a:rPr lang="en-US" dirty="0" smtClean="0">
                <a:latin typeface="Britannic Bold" pitchFamily="34" charset="0"/>
              </a:rPr>
              <a:t>Student-driven learning </a:t>
            </a:r>
          </a:p>
          <a:p>
            <a:pPr lvl="1"/>
            <a:r>
              <a:rPr lang="en-US" dirty="0" smtClean="0"/>
              <a:t>teacher is Webmaster not the downloader of information</a:t>
            </a:r>
          </a:p>
          <a:p>
            <a:pPr lvl="1"/>
            <a:r>
              <a:rPr lang="en-US" dirty="0" smtClean="0"/>
              <a:t>Student determines/chooses path to the learning </a:t>
            </a:r>
            <a:r>
              <a:rPr lang="en-US" b="1" dirty="0" smtClean="0">
                <a:solidFill>
                  <a:srgbClr val="FF0000"/>
                </a:solidFill>
              </a:rPr>
              <a:t>(Students have been raised being asked their opinion on family matters.  Use this to your advantage.)</a:t>
            </a:r>
          </a:p>
          <a:p>
            <a:r>
              <a:rPr lang="en-US" dirty="0" smtClean="0">
                <a:latin typeface="Britannic Bold" pitchFamily="34" charset="0"/>
              </a:rPr>
              <a:t>Experiential learning </a:t>
            </a:r>
          </a:p>
          <a:p>
            <a:pPr lvl="1"/>
            <a:r>
              <a:rPr lang="en-US" dirty="0" smtClean="0"/>
              <a:t>create experiences, then reflection, then teaching </a:t>
            </a:r>
            <a:r>
              <a:rPr lang="en-US" b="1" dirty="0" smtClean="0">
                <a:solidFill>
                  <a:srgbClr val="FF0000"/>
                </a:solidFill>
              </a:rPr>
              <a:t>(addresses “Why do I need to know this?”)</a:t>
            </a:r>
          </a:p>
          <a:p>
            <a:r>
              <a:rPr lang="en-US" dirty="0" smtClean="0">
                <a:latin typeface="Britannic Bold" pitchFamily="34" charset="0"/>
              </a:rPr>
              <a:t>Right brain learning</a:t>
            </a:r>
          </a:p>
          <a:p>
            <a:pPr lvl="1"/>
            <a:r>
              <a:rPr lang="en-US" dirty="0" smtClean="0">
                <a:effectLst/>
              </a:rPr>
              <a:t>innovation, skill-based creativity and critical thinking skills</a:t>
            </a:r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(future jobs)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5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EltMode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09600"/>
            <a:ext cx="5943600" cy="34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3124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Experiential Learning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6314" y="3886200"/>
            <a:ext cx="84799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four parts of learning are: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Concrete Experience</a:t>
            </a:r>
            <a:r>
              <a:rPr lang="en-US" sz="2000" dirty="0"/>
              <a:t>: An experience that involves emotions, perceptions, intellect and action.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Reflective Observation: </a:t>
            </a:r>
            <a:r>
              <a:rPr lang="en-US" sz="2000" dirty="0"/>
              <a:t>When you reflect on an experience to identify the principles.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Abstract Conceptualization: </a:t>
            </a:r>
            <a:r>
              <a:rPr lang="en-US" sz="2000" dirty="0"/>
              <a:t>When you are able to identify the rules or principles in an experience.</a:t>
            </a:r>
          </a:p>
          <a:p>
            <a:r>
              <a:rPr lang="en-US" sz="2000" u="sng" dirty="0">
                <a:solidFill>
                  <a:srgbClr val="FF0000"/>
                </a:solidFill>
              </a:rPr>
              <a:t>Active Experimentation: </a:t>
            </a:r>
            <a:r>
              <a:rPr lang="en-US" sz="2000" dirty="0"/>
              <a:t>Seeking further opportunities to repeat the experience in order to perfect learning.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5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Problem Based Learning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wveis.k12.wv.us/teach21/public/project/MainMenu.cfm?tsele1=2&amp;tsele2=116</a:t>
            </a:r>
            <a:endParaRPr lang="en-US" sz="2000" dirty="0" smtClean="0"/>
          </a:p>
          <a:p>
            <a:r>
              <a:rPr lang="en-US" sz="2000" dirty="0">
                <a:hlinkClick r:id="rId4"/>
              </a:rPr>
              <a:t>http://www.mrsoshouse.com/pbl/pblin.html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://pbl-online.org</a:t>
            </a:r>
            <a:r>
              <a:rPr lang="en-US" sz="2000" dirty="0" smtClean="0">
                <a:hlinkClick r:id="rId5"/>
              </a:rPr>
              <a:t>/</a:t>
            </a:r>
            <a:endParaRPr lang="en-US" sz="2000" dirty="0" smtClean="0"/>
          </a:p>
          <a:p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www.learningreviews.com/Project-Based-Learning-Lesson-Plans.html</a:t>
            </a:r>
            <a:endParaRPr lang="en-US" sz="2000" dirty="0" smtClean="0"/>
          </a:p>
          <a:p>
            <a:r>
              <a:rPr lang="en-US" sz="2000" dirty="0">
                <a:hlinkClick r:id="rId7"/>
              </a:rPr>
              <a:t>http://www.bie.org</a:t>
            </a:r>
            <a:r>
              <a:rPr lang="en-US" sz="2000" dirty="0" smtClean="0">
                <a:hlinkClick r:id="rId7"/>
              </a:rPr>
              <a:t>/</a:t>
            </a:r>
            <a:endParaRPr lang="en-US" sz="2000" dirty="0" smtClean="0"/>
          </a:p>
          <a:p>
            <a:r>
              <a:rPr lang="en-US" sz="2000" dirty="0">
                <a:hlinkClick r:id="rId8"/>
              </a:rPr>
              <a:t>http://projectfoundry.org/project-based-learning-explained/project-based-learning-lesson-plans.html</a:t>
            </a:r>
            <a:endParaRPr lang="en-US" sz="2000" dirty="0" smtClean="0"/>
          </a:p>
          <a:p>
            <a:r>
              <a:rPr lang="en-US" sz="2000" dirty="0">
                <a:hlinkClick r:id="rId9"/>
              </a:rPr>
              <a:t>http://</a:t>
            </a:r>
            <a:r>
              <a:rPr lang="en-US" sz="2000" dirty="0" smtClean="0">
                <a:hlinkClick r:id="rId9"/>
              </a:rPr>
              <a:t>kidseducationalwebsites.blogspot.com/2011/01/pbl-examples-of-science-lesson-ideas.html</a:t>
            </a:r>
            <a:r>
              <a:rPr lang="en-US" sz="2000" dirty="0" smtClean="0"/>
              <a:t>   (science)</a:t>
            </a:r>
          </a:p>
          <a:p>
            <a:r>
              <a:rPr lang="en-US" sz="2000" dirty="0">
                <a:hlinkClick r:id="rId10"/>
              </a:rPr>
              <a:t>http://</a:t>
            </a:r>
            <a:r>
              <a:rPr lang="en-US" sz="2000" dirty="0" smtClean="0">
                <a:hlinkClick r:id="rId10"/>
              </a:rPr>
              <a:t>www.ed.psu.edu/educ/news/news-items-folder/cell-phone-towers</a:t>
            </a:r>
            <a:r>
              <a:rPr lang="en-US" sz="2000" dirty="0" smtClean="0"/>
              <a:t>  (math)</a:t>
            </a:r>
          </a:p>
          <a:p>
            <a:r>
              <a:rPr lang="en-US" sz="2000" dirty="0">
                <a:hlinkClick r:id="rId11"/>
              </a:rPr>
              <a:t>http://www.bie.org/project_search/results/search&amp;project_search_channel=32&amp;ps_search_one=79&amp;ps_search_two=117&amp;category=79&amp;&amp;117</a:t>
            </a:r>
            <a:r>
              <a:rPr lang="en-US" sz="2000" dirty="0" smtClean="0">
                <a:hlinkClick r:id="rId11"/>
              </a:rPr>
              <a:t>/</a:t>
            </a:r>
            <a:r>
              <a:rPr lang="en-US" sz="2000" dirty="0" smtClean="0"/>
              <a:t>  (LA)</a:t>
            </a:r>
          </a:p>
          <a:p>
            <a:r>
              <a:rPr lang="en-US" sz="2000" dirty="0">
                <a:hlinkClick r:id="rId11"/>
              </a:rPr>
              <a:t>http://www.bie.org/project_search/results/search&amp;project_search_channel=32&amp;ps_search_one=79&amp;ps_search_two=117&amp;category=79&amp;&amp;117</a:t>
            </a:r>
            <a:r>
              <a:rPr lang="en-US" sz="2000" dirty="0" smtClean="0">
                <a:hlinkClick r:id="rId11"/>
              </a:rPr>
              <a:t>/</a:t>
            </a:r>
            <a:r>
              <a:rPr lang="en-US" sz="2000" dirty="0" smtClean="0"/>
              <a:t>  (SS)</a:t>
            </a:r>
          </a:p>
          <a:p>
            <a:r>
              <a:rPr lang="en-US" sz="2000" dirty="0">
                <a:hlinkClick r:id="rId12"/>
              </a:rPr>
              <a:t>http://www.bie.org/project_search/results/search&amp;project_search_channel=32&amp;ps_search_one=127&amp;category=127</a:t>
            </a:r>
            <a:r>
              <a:rPr lang="en-US" sz="2000" dirty="0" smtClean="0">
                <a:hlinkClick r:id="rId12"/>
              </a:rPr>
              <a:t>/</a:t>
            </a:r>
            <a:r>
              <a:rPr lang="en-US" sz="2000" dirty="0" smtClean="0"/>
              <a:t>  (FL)</a:t>
            </a:r>
          </a:p>
          <a:p>
            <a:r>
              <a:rPr lang="en-US" sz="2000" dirty="0">
                <a:hlinkClick r:id="rId13"/>
              </a:rPr>
              <a:t>http://www.bie.org/project_search/results/search&amp;project_search_channel=32&amp;ps_search_one=119&amp;category=119</a:t>
            </a:r>
            <a:r>
              <a:rPr lang="en-US" sz="2000" dirty="0" smtClean="0">
                <a:hlinkClick r:id="rId13"/>
              </a:rPr>
              <a:t>/</a:t>
            </a:r>
            <a:r>
              <a:rPr lang="en-US" sz="2000" dirty="0" smtClean="0"/>
              <a:t>  (music/arts)</a:t>
            </a:r>
          </a:p>
          <a:p>
            <a:r>
              <a:rPr lang="en-US" sz="2000" dirty="0">
                <a:hlinkClick r:id="rId14"/>
              </a:rPr>
              <a:t>http://www.bie.org/project_search/results/search&amp;project_search_channel=32&amp;ps_search_one=155&amp;category=155</a:t>
            </a:r>
            <a:r>
              <a:rPr lang="en-US" sz="2000" dirty="0" smtClean="0">
                <a:hlinkClick r:id="rId14"/>
              </a:rPr>
              <a:t>/</a:t>
            </a:r>
            <a:r>
              <a:rPr lang="en-US" sz="2000" dirty="0" smtClean="0"/>
              <a:t>  (health)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275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What are we already doing?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With your grade level subject area for 2013-2014:</a:t>
            </a:r>
          </a:p>
          <a:p>
            <a:r>
              <a:rPr lang="en-US" dirty="0" smtClean="0"/>
              <a:t>Discuss any problem based activities you already use</a:t>
            </a:r>
          </a:p>
          <a:p>
            <a:r>
              <a:rPr lang="en-US" dirty="0" smtClean="0"/>
              <a:t>You may post these ideas on the Epic Teaching </a:t>
            </a:r>
            <a:r>
              <a:rPr lang="en-US" dirty="0" err="1"/>
              <a:t>W</a:t>
            </a:r>
            <a:r>
              <a:rPr lang="en-US" dirty="0" err="1" smtClean="0"/>
              <a:t>ikispace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68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33114" cy="3459162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Bradley Hand ITC" pitchFamily="66" charset="0"/>
              </a:rPr>
              <a:t>Are you </a:t>
            </a:r>
            <a:r>
              <a:rPr lang="en-US" sz="9600" b="1" i="1" dirty="0" smtClean="0">
                <a:solidFill>
                  <a:srgbClr val="FF0000"/>
                </a:solidFill>
                <a:latin typeface="Bradley Hand ITC" pitchFamily="66" charset="0"/>
              </a:rPr>
              <a:t>setting</a:t>
            </a:r>
            <a:r>
              <a:rPr lang="en-US" sz="9600" dirty="0" smtClean="0">
                <a:solidFill>
                  <a:srgbClr val="FF0000"/>
                </a:solidFill>
                <a:latin typeface="Bradley Hand ITC" pitchFamily="66" charset="0"/>
              </a:rPr>
              <a:t> </a:t>
            </a:r>
            <a:r>
              <a:rPr lang="en-US" sz="9600" dirty="0" smtClean="0">
                <a:latin typeface="Bradley Hand ITC" pitchFamily="66" charset="0"/>
              </a:rPr>
              <a:t>the climate or simply </a:t>
            </a:r>
            <a:r>
              <a:rPr lang="en-US" sz="9600" b="1" i="1" dirty="0" smtClean="0">
                <a:solidFill>
                  <a:srgbClr val="FF0000"/>
                </a:solidFill>
                <a:latin typeface="Bradley Hand ITC" pitchFamily="66" charset="0"/>
              </a:rPr>
              <a:t>reflecting </a:t>
            </a:r>
            <a:r>
              <a:rPr lang="en-US" sz="9600" dirty="0" smtClean="0">
                <a:latin typeface="Bradley Hand ITC" pitchFamily="66" charset="0"/>
              </a:rPr>
              <a:t>it?</a:t>
            </a:r>
            <a:endParaRPr lang="en-US" sz="9600" dirty="0">
              <a:latin typeface="Bradley Hand ITC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69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04800"/>
            <a:ext cx="59436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5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Characteristics of </a:t>
            </a:r>
            <a:r>
              <a:rPr lang="en-US" dirty="0" err="1" smtClean="0"/>
              <a:t>iY</a:t>
            </a:r>
            <a:r>
              <a:rPr lang="en-US" dirty="0" smtClean="0"/>
              <a:t>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Born since 1990</a:t>
            </a:r>
          </a:p>
          <a:p>
            <a:r>
              <a:rPr lang="en-US" dirty="0" smtClean="0"/>
              <a:t>Low empathy</a:t>
            </a:r>
          </a:p>
          <a:p>
            <a:r>
              <a:rPr lang="en-US" dirty="0" smtClean="0"/>
              <a:t>Slack-</a:t>
            </a:r>
            <a:r>
              <a:rPr lang="en-US" dirty="0" err="1" smtClean="0"/>
              <a:t>tivists</a:t>
            </a:r>
            <a:endParaRPr lang="en-US" dirty="0" smtClean="0"/>
          </a:p>
          <a:p>
            <a:r>
              <a:rPr lang="en-US" dirty="0" smtClean="0"/>
              <a:t>Technology is an appendage</a:t>
            </a:r>
          </a:p>
          <a:p>
            <a:r>
              <a:rPr lang="en-US" dirty="0" smtClean="0"/>
              <a:t>Self-absorbed</a:t>
            </a:r>
          </a:p>
          <a:p>
            <a:r>
              <a:rPr lang="en-US" dirty="0" smtClean="0"/>
              <a:t>Ambiguous about future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(80% plan on moving home after college)  </a:t>
            </a:r>
            <a:endParaRPr lang="en-US" sz="2600" dirty="0" smtClean="0"/>
          </a:p>
          <a:p>
            <a:r>
              <a:rPr lang="en-US" dirty="0" smtClean="0"/>
              <a:t>Postponed maturation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(Desire privileges &amp; responsibilities of growing up, but none of the consequences!)</a:t>
            </a:r>
          </a:p>
        </p:txBody>
      </p:sp>
    </p:spTree>
    <p:extLst>
      <p:ext uri="{BB962C8B-B14F-4D97-AF65-F5344CB8AC3E}">
        <p14:creationId xmlns:p14="http://schemas.microsoft.com/office/powerpoint/2010/main" val="88454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8600" y="1963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  <a:hlinkClick r:id="rId2"/>
              </a:rPr>
              <a:t>SNL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381000"/>
            <a:ext cx="8001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rgbClr val="00B050"/>
                </a:solidFill>
              </a:rPr>
              <a:t>H</a:t>
            </a:r>
            <a:r>
              <a:rPr lang="en-US" sz="8000" b="1" dirty="0" smtClean="0">
                <a:solidFill>
                  <a:srgbClr val="00B050"/>
                </a:solidFill>
              </a:rPr>
              <a:t>ow well prepared are our students for college and life after college?</a:t>
            </a:r>
            <a:endParaRPr lang="en-US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96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25908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     SCENE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Their world is full of….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2133600"/>
            <a:ext cx="4040188" cy="3951288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peed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onvenience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ntertainment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urture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E</a:t>
            </a:r>
            <a:r>
              <a:rPr lang="en-US" dirty="0" smtClean="0"/>
              <a:t>ntitlement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Consequently they assume: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572000" y="2133600"/>
            <a:ext cx="4041775" cy="3951288"/>
          </a:xfrm>
        </p:spPr>
        <p:txBody>
          <a:bodyPr/>
          <a:lstStyle/>
          <a:p>
            <a:r>
              <a:rPr lang="en-US" dirty="0" smtClean="0"/>
              <a:t>Slow is bad</a:t>
            </a:r>
          </a:p>
          <a:p>
            <a:r>
              <a:rPr lang="en-US" dirty="0" smtClean="0"/>
              <a:t>Hard is bad</a:t>
            </a:r>
          </a:p>
          <a:p>
            <a:r>
              <a:rPr lang="en-US" dirty="0" smtClean="0"/>
              <a:t>Boring is bad</a:t>
            </a:r>
          </a:p>
          <a:p>
            <a:r>
              <a:rPr lang="en-US" dirty="0" smtClean="0"/>
              <a:t>Risk is bad</a:t>
            </a:r>
          </a:p>
          <a:p>
            <a:r>
              <a:rPr lang="en-US" dirty="0" smtClean="0"/>
              <a:t>Labor is bad</a:t>
            </a:r>
          </a:p>
          <a:p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 rot="19019953">
            <a:off x="2789589" y="4413947"/>
            <a:ext cx="1981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5474732"/>
            <a:ext cx="7685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These characteristics build virtue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5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Greatest Needs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Emotional Intelligence 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</a:rPr>
              <a:t>40% LESS empathetic than 20 years)</a:t>
            </a:r>
          </a:p>
          <a:p>
            <a:pPr lvl="1"/>
            <a:r>
              <a:rPr lang="en-US" dirty="0" smtClean="0"/>
              <a:t>Self awareness </a:t>
            </a:r>
            <a:r>
              <a:rPr lang="en-US" sz="2400" b="1" dirty="0" smtClean="0">
                <a:solidFill>
                  <a:srgbClr val="FF0000"/>
                </a:solidFill>
              </a:rPr>
              <a:t>(They are not as important as they’ve been told they are.)</a:t>
            </a:r>
          </a:p>
          <a:p>
            <a:pPr lvl="1"/>
            <a:r>
              <a:rPr lang="en-US" dirty="0" smtClean="0"/>
              <a:t>Self management </a:t>
            </a:r>
            <a:r>
              <a:rPr lang="en-US" sz="2400" b="1" dirty="0" smtClean="0">
                <a:solidFill>
                  <a:srgbClr val="FF0000"/>
                </a:solidFill>
              </a:rPr>
              <a:t>(Parents over manage.)</a:t>
            </a:r>
          </a:p>
          <a:p>
            <a:pPr lvl="1"/>
            <a:r>
              <a:rPr lang="en-US" dirty="0" smtClean="0"/>
              <a:t>Social awareness  </a:t>
            </a:r>
            <a:r>
              <a:rPr lang="en-US" sz="2400" b="1" dirty="0" smtClean="0">
                <a:solidFill>
                  <a:srgbClr val="FF0000"/>
                </a:solidFill>
              </a:rPr>
              <a:t>(They fail to see how they impact those around them.)</a:t>
            </a:r>
          </a:p>
          <a:p>
            <a:pPr lvl="1"/>
            <a:r>
              <a:rPr lang="en-US" dirty="0" smtClean="0"/>
              <a:t>Relationship management </a:t>
            </a:r>
            <a:r>
              <a:rPr lang="en-US" sz="2400" b="1" dirty="0" smtClean="0">
                <a:solidFill>
                  <a:srgbClr val="FF0000"/>
                </a:solidFill>
              </a:rPr>
              <a:t>(It’s all about ME.)</a:t>
            </a:r>
          </a:p>
          <a:p>
            <a:pPr marL="0" indent="0">
              <a:buNone/>
            </a:pPr>
            <a:r>
              <a:rPr lang="en-US" dirty="0" smtClean="0"/>
              <a:t>Face time is reduced </a:t>
            </a:r>
            <a:r>
              <a:rPr lang="en-US" sz="2400" b="1" dirty="0" smtClean="0">
                <a:solidFill>
                  <a:srgbClr val="FF0000"/>
                </a:solidFill>
              </a:rPr>
              <a:t>(easy to be mean on FB &amp; Text)</a:t>
            </a:r>
          </a:p>
          <a:p>
            <a:pPr marL="0" indent="0">
              <a:buNone/>
            </a:pPr>
            <a:r>
              <a:rPr lang="en-US" dirty="0" smtClean="0"/>
              <a:t>Too much screen time </a:t>
            </a:r>
            <a:r>
              <a:rPr lang="en-US" sz="2400" b="1" dirty="0" smtClean="0">
                <a:solidFill>
                  <a:srgbClr val="FF0000"/>
                </a:solidFill>
              </a:rPr>
              <a:t>(destroys empathy)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34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2. Character Development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Use images to spur discussion and lessons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676400"/>
            <a:ext cx="3725306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905000"/>
            <a:ext cx="2133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10%  skills</a:t>
            </a:r>
          </a:p>
          <a:p>
            <a:r>
              <a:rPr lang="en-US" dirty="0" smtClean="0"/>
              <a:t>90% character</a:t>
            </a:r>
          </a:p>
          <a:p>
            <a:r>
              <a:rPr lang="en-US" dirty="0" smtClean="0"/>
              <a:t>It’s what's under the water that sinks the 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54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2484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dirty="0" smtClean="0">
                <a:latin typeface="Britannic Bold" pitchFamily="34" charset="0"/>
              </a:rPr>
              <a:t>Strengths Discovery</a:t>
            </a:r>
          </a:p>
          <a:p>
            <a:r>
              <a:rPr lang="en-US" dirty="0" smtClean="0"/>
              <a:t>Find ways to help them discover their primary strengths and gifts </a:t>
            </a:r>
          </a:p>
          <a:p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en-US" dirty="0" smtClean="0"/>
              <a:t>elp them know their weaknesses and how to improve them.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Everybody </a:t>
            </a:r>
            <a:r>
              <a:rPr lang="en-US" dirty="0">
                <a:solidFill>
                  <a:srgbClr val="FF0000"/>
                </a:solidFill>
              </a:rPr>
              <a:t>is NOT good at </a:t>
            </a:r>
            <a:r>
              <a:rPr lang="en-US" dirty="0" smtClean="0">
                <a:solidFill>
                  <a:srgbClr val="FF0000"/>
                </a:solidFill>
              </a:rPr>
              <a:t>everything!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Everybody should not get a trophy or an “A”, these are earned.  You can’t just SHOW UP!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It’s OK to say, “No”.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It’s OK to fail.  It’s how you recover from those failures that is important. If you do not turn in an assignment on time then there should be a penalty. As a school we need a plan.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Life is full of consequences! The sooner they learn that, the more likely they are to grow up as responsible, healthy adults.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School should be a safe place to experience failures and learn how to recover.</a:t>
            </a: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9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811</Words>
  <Application>Microsoft Office PowerPoint</Application>
  <PresentationFormat>On-screen Show (4:3)</PresentationFormat>
  <Paragraphs>120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iRespondGraphMaster</vt:lpstr>
      <vt:lpstr>iRespondQuestionMaster</vt:lpstr>
      <vt:lpstr>Thermostat or Thermometer Which Are You?</vt:lpstr>
      <vt:lpstr>Are you setting the climate or simply reflecting it?</vt:lpstr>
      <vt:lpstr>PowerPoint Presentation</vt:lpstr>
      <vt:lpstr>Characteristics of iY Generation</vt:lpstr>
      <vt:lpstr>PowerPoint Presentation</vt:lpstr>
      <vt:lpstr>     SCENE</vt:lpstr>
      <vt:lpstr>Greatest Needs</vt:lpstr>
      <vt:lpstr>PowerPoint Presentation</vt:lpstr>
      <vt:lpstr>PowerPoint Presentation</vt:lpstr>
      <vt:lpstr>PowerPoint Presentation</vt:lpstr>
      <vt:lpstr>Now that we know these are the needs, what is our role in helping to meet these needs?</vt:lpstr>
      <vt:lpstr>EPIC Teaching</vt:lpstr>
      <vt:lpstr>The Best Practice is to Put Them on ICE:</vt:lpstr>
      <vt:lpstr>Best Practices</vt:lpstr>
      <vt:lpstr>Experiential Learning </vt:lpstr>
      <vt:lpstr>Problem Based Learning</vt:lpstr>
      <vt:lpstr>What are we already doing?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Thermostat or Thermometer Which Are You?</dc:title>
  <dc:creator>Melody Stout</dc:creator>
  <cp:lastModifiedBy>Amy West</cp:lastModifiedBy>
  <cp:revision>43</cp:revision>
  <dcterms:created xsi:type="dcterms:W3CDTF">2013-02-21T18:41:41Z</dcterms:created>
  <dcterms:modified xsi:type="dcterms:W3CDTF">2013-05-21T19:04:06Z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  <property fmtid="{D5CDD505-2E9C-101B-9397-08002B2CF9AE}" pid="4" name="ShowTimer">
    <vt:bool>true</vt:bool>
  </property>
  <property fmtid="{D5CDD505-2E9C-101B-9397-08002B2CF9AE}" pid="5" name="ShowPercent">
    <vt:bool>true</vt:bool>
  </property>
</Properties>
</file>